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57" r:id="rId3"/>
    <p:sldId id="285" r:id="rId4"/>
    <p:sldId id="276" r:id="rId5"/>
    <p:sldId id="287" r:id="rId6"/>
    <p:sldId id="259" r:id="rId7"/>
    <p:sldId id="290" r:id="rId8"/>
    <p:sldId id="277" r:id="rId9"/>
    <p:sldId id="286" r:id="rId10"/>
    <p:sldId id="291" r:id="rId11"/>
    <p:sldId id="281" r:id="rId12"/>
    <p:sldId id="262" r:id="rId13"/>
    <p:sldId id="264" r:id="rId14"/>
    <p:sldId id="292" r:id="rId15"/>
    <p:sldId id="294" r:id="rId16"/>
    <p:sldId id="295" r:id="rId17"/>
    <p:sldId id="269" r:id="rId18"/>
    <p:sldId id="296" r:id="rId19"/>
    <p:sldId id="274" r:id="rId20"/>
    <p:sldId id="297" r:id="rId21"/>
    <p:sldId id="298" r:id="rId22"/>
    <p:sldId id="278" r:id="rId23"/>
    <p:sldId id="284" r:id="rId24"/>
    <p:sldId id="279" r:id="rId2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W eksploatacji Spółki znajduje się:</a:t>
            </a:r>
          </a:p>
        </c:rich>
      </c:tx>
      <c:layout>
        <c:manualLayout>
          <c:xMode val="edge"/>
          <c:yMode val="edge"/>
          <c:x val="0.28816242982269824"/>
          <c:y val="4.90881711164685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21854764726382"/>
          <c:y val="0.17282354514301351"/>
          <c:w val="0.34724483181589499"/>
          <c:h val="0.71532468282084083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W eksploatacji spółki znajduje się:</c:v>
                </c:pt>
              </c:strCache>
            </c:strRef>
          </c:tx>
          <c:explosion val="8"/>
          <c:dPt>
            <c:idx val="0"/>
            <c:bubble3D val="0"/>
            <c:explosion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34-498B-8D70-A9E59B5B842A}"/>
              </c:ext>
            </c:extLst>
          </c:dPt>
          <c:dPt>
            <c:idx val="1"/>
            <c:bubble3D val="0"/>
            <c:explosion val="0"/>
            <c:spPr>
              <a:solidFill>
                <a:srgbClr val="FFCC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34-498B-8D70-A9E59B5B842A}"/>
              </c:ext>
            </c:extLst>
          </c:dPt>
          <c:dPt>
            <c:idx val="2"/>
            <c:bubble3D val="0"/>
            <c:explosion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34-498B-8D70-A9E59B5B842A}"/>
              </c:ext>
            </c:extLst>
          </c:dPt>
          <c:dLbls>
            <c:delete val="1"/>
          </c:dLbls>
          <c:cat>
            <c:strRef>
              <c:f>Arkusz1!$A$2:$A$4</c:f>
              <c:strCache>
                <c:ptCount val="3"/>
                <c:pt idx="0">
                  <c:v>sieć wodociągowa 480 km</c:v>
                </c:pt>
                <c:pt idx="1">
                  <c:v>sieć kanalizacji deszczowej 72 km</c:v>
                </c:pt>
                <c:pt idx="2">
                  <c:v>sieć kanalizacji sanitarnej 268 km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480</c:v>
                </c:pt>
                <c:pt idx="1">
                  <c:v>72</c:v>
                </c:pt>
                <c:pt idx="2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D34-498B-8D70-A9E59B5B842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181266772690949"/>
          <c:y val="0.23286449191037248"/>
          <c:w val="0.46373381822514281"/>
          <c:h val="0.471814833826933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95825836118687"/>
          <c:y val="8.2760584698390496E-2"/>
          <c:w val="0.79115617207220257"/>
          <c:h val="0.73686365520759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Zaopatrzenie w wodę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AC6-4277-82F6-0C9549127AD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AC6-4277-82F6-0C9549127AD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C6-4277-82F6-0C9549127A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zakup wody z GPW w mln m3</c:v>
                </c:pt>
                <c:pt idx="1">
                  <c:v>ujcie wody Śmiłowice w mln m3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1.3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2E-4B9C-B3B5-537628418C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98711184"/>
        <c:axId val="398715448"/>
      </c:barChart>
      <c:catAx>
        <c:axId val="39871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8715448"/>
        <c:crosses val="autoZero"/>
        <c:auto val="1"/>
        <c:lblAlgn val="ctr"/>
        <c:lblOffset val="100"/>
        <c:noMultiLvlLbl val="0"/>
      </c:catAx>
      <c:valAx>
        <c:axId val="398715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871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Udział procentowy ścieków:</a:t>
            </a:r>
            <a:endParaRPr lang="en-US"/>
          </a:p>
        </c:rich>
      </c:tx>
      <c:layout>
        <c:manualLayout>
          <c:xMode val="edge"/>
          <c:yMode val="edge"/>
          <c:x val="0.15083517182227948"/>
          <c:y val="3.581486141904685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1875345166895094"/>
          <c:y val="0.17427539767186481"/>
          <c:w val="0.54419648129921261"/>
          <c:h val="0.81629467173384151"/>
        </c:manualLayout>
      </c:layout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Kanalizacja - odbiorcy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8D9-4D12-8613-7FF6EBD2F09C}"/>
              </c:ext>
            </c:extLst>
          </c:dPt>
          <c:dPt>
            <c:idx val="1"/>
            <c:bubble3D val="0"/>
            <c:explosion val="11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8D9-4D12-8613-7FF6EBD2F09C}"/>
              </c:ext>
            </c:extLst>
          </c:dPt>
          <c:dLbls>
            <c:dLbl>
              <c:idx val="0"/>
              <c:layout>
                <c:manualLayout>
                  <c:x val="-1.3335286375274908E-2"/>
                  <c:y val="-4.62398281480402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008021122253599"/>
                      <c:h val="0.211084815495803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8D9-4D12-8613-7FF6EBD2F09C}"/>
                </c:ext>
              </c:extLst>
            </c:dLbl>
            <c:dLbl>
              <c:idx val="1"/>
              <c:layout>
                <c:manualLayout>
                  <c:x val="-2.0002929562912365E-2"/>
                  <c:y val="6.935974222206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24411921746019"/>
                      <c:h val="0.2765912387055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8D9-4D12-8613-7FF6EBD2F0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ścieki gospodarcze</c:v>
                </c:pt>
                <c:pt idx="1">
                  <c:v>ścieki przemysłowe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D9-4D12-8613-7FF6EBD2F09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Udział procentowy</a:t>
            </a:r>
            <a:r>
              <a:rPr lang="pl-PL" sz="1600" baseline="0" dirty="0"/>
              <a:t> </a:t>
            </a:r>
            <a:r>
              <a:rPr lang="pl-PL" sz="1600" dirty="0"/>
              <a:t>Wydatków na INWESTYCJE WODNO -Ściekowe </a:t>
            </a:r>
            <a:br>
              <a:rPr lang="pl-PL" sz="1600" dirty="0"/>
            </a:br>
            <a:r>
              <a:rPr lang="pl-PL" sz="1600" dirty="0"/>
              <a:t>w 2018 roku </a:t>
            </a:r>
          </a:p>
        </c:rich>
      </c:tx>
      <c:layout>
        <c:manualLayout>
          <c:xMode val="edge"/>
          <c:yMode val="edge"/>
          <c:x val="0.10037550207245018"/>
          <c:y val="2.497979710587789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790044324511903E-2"/>
          <c:y val="0.28852033819368639"/>
          <c:w val="0.84333087407776497"/>
          <c:h val="0.6620106464965352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Działalność inwestycyjno - remontowa w mln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32C-4DA9-8875-83D09B1BCB1A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32C-4DA9-8875-83D09B1BCB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F32C-4DA9-8875-83D09B1BCB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F32C-4DA9-8875-83D09B1BCB1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32C-4DA9-8875-83D09B1BCB1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7E1DE4-2F9D-446C-8FE2-0656E9197344}" type="CATEGORYNAME">
                      <a:rPr lang="en-US" dirty="0">
                        <a:solidFill>
                          <a:srgbClr val="00B0F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en-US" baseline="0" dirty="0">
                        <a:solidFill>
                          <a:srgbClr val="00B0F0"/>
                        </a:solidFill>
                      </a:rPr>
                      <a:t>
</a:t>
                    </a:r>
                    <a:fld id="{FEA69B3E-B37F-4E8C-A4B4-F69A9488BDF4}" type="PERCENTAGE">
                      <a:rPr lang="en-US" baseline="0" dirty="0">
                        <a:solidFill>
                          <a:srgbClr val="00B0F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[PROCENTOWE]</a:t>
                    </a:fld>
                    <a:endParaRPr lang="en-US" baseline="0" dirty="0">
                      <a:solidFill>
                        <a:srgbClr val="00B0F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32C-4DA9-8875-83D09B1BCB1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32C-4DA9-8875-83D09B1BCB1A}"/>
                </c:ext>
              </c:extLst>
            </c:dLbl>
            <c:dLbl>
              <c:idx val="3"/>
              <c:layout>
                <c:manualLayout>
                  <c:x val="-5.7246738065761568E-2"/>
                  <c:y val="4.383429761118007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42911930058643"/>
                      <c:h val="0.165708371453448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32C-4DA9-8875-83D09B1BCB1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kanalizacja sanitarna</c:v>
                </c:pt>
                <c:pt idx="1">
                  <c:v>wodociągi</c:v>
                </c:pt>
                <c:pt idx="2">
                  <c:v>oczyszczalnia ścieków Centrum</c:v>
                </c:pt>
                <c:pt idx="3">
                  <c:v>kanalizacja deszczowa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1.2</c:v>
                </c:pt>
                <c:pt idx="1">
                  <c:v>3.5</c:v>
                </c:pt>
                <c:pt idx="2">
                  <c:v>4.2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2C-4DA9-8875-83D09B1BCB1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Wydatki na INWESTYCJE WODNO -Ściekowe </a:t>
            </a:r>
            <a:br>
              <a:rPr lang="pl-PL" dirty="0"/>
            </a:br>
            <a:r>
              <a:rPr lang="pl-PL" dirty="0"/>
              <a:t>w 2019 roku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A3B-4966-BAE6-1A87BEE5D1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A3B-4966-BAE6-1A87BEE5D1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7A3B-4966-BAE6-1A87BEE5D1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A3B-4966-BAE6-1A87BEE5D1E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7A3B-4966-BAE6-1A87BEE5D1E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A3B-4966-BAE6-1A87BEE5D1E5}"/>
              </c:ext>
            </c:extLst>
          </c:dPt>
          <c:dLbls>
            <c:dLbl>
              <c:idx val="0"/>
              <c:layout>
                <c:manualLayout>
                  <c:x val="2.5806331004193429E-2"/>
                  <c:y val="1.68209878246511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2303AD-0667-402E-87A1-5E12034613CC}" type="CATEGORYNAME">
                      <a:rPr lang="pl-PL" smtClean="0"/>
                      <a:pPr>
                        <a:defRPr/>
                      </a:pPr>
                      <a:t>[NAZWA KATEGORII]</a:t>
                    </a:fld>
                    <a:r>
                      <a:rPr lang="pl-PL" dirty="0"/>
                      <a:t> </a:t>
                    </a:r>
                    <a:r>
                      <a:rPr lang="pl-PL" baseline="0" dirty="0"/>
                      <a:t> </a:t>
                    </a:r>
                    <a:br>
                      <a:rPr lang="pl-PL" baseline="0" dirty="0"/>
                    </a:br>
                    <a:fld id="{CD28F95D-21A2-4296-BAC1-B31CC3AD7669}" type="VALUE">
                      <a:rPr lang="pl-PL" baseline="0" smtClean="0"/>
                      <a:pPr>
                        <a:defRPr/>
                      </a:pPr>
                      <a:t>[WARTOŚĆ]</a:t>
                    </a:fld>
                    <a:r>
                      <a:rPr lang="pl-PL" baseline="0" dirty="0"/>
                      <a:t> </a:t>
                    </a:r>
                    <a:r>
                      <a:rPr lang="pl-PL" baseline="0" dirty="0" err="1"/>
                      <a:t>mln</a:t>
                    </a:r>
                    <a:r>
                      <a:rPr lang="pl-PL" baseline="0" dirty="0"/>
                      <a:t> </a:t>
                    </a:r>
                    <a:r>
                      <a:rPr lang="pl-PL" baseline="0" dirty="0" err="1"/>
                      <a:t>zł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A3B-4966-BAE6-1A87BEE5D1E5}"/>
                </c:ext>
              </c:extLst>
            </c:dLbl>
            <c:dLbl>
              <c:idx val="1"/>
              <c:layout>
                <c:manualLayout>
                  <c:x val="4.0892859300974312E-2"/>
                  <c:y val="-0.112139918831007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DF979C1-A839-4983-B1B3-79EE155E5EA9}" type="CATEGORYNAME">
                      <a:rPr lang="pl-PL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pl-PL" baseline="0" dirty="0"/>
                      <a:t> </a:t>
                    </a:r>
                    <a:fld id="{2C1D009A-83EE-4D5E-AB4C-2B06752A5BA1}" type="VALUE">
                      <a:rPr lang="pl-PL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[WARTOŚĆ]</a:t>
                    </a:fld>
                    <a:r>
                      <a:rPr lang="pl-PL" baseline="0" dirty="0"/>
                      <a:t> mln zł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36890567704912"/>
                      <c:h val="9.27618726379358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A3B-4966-BAE6-1A87BEE5D1E5}"/>
                </c:ext>
              </c:extLst>
            </c:dLbl>
            <c:dLbl>
              <c:idx val="2"/>
              <c:layout>
                <c:manualLayout>
                  <c:x val="2.5806331004193332E-2"/>
                  <c:y val="-9.67206799917441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A57DC5-03C7-4FDF-851E-84AE351DA624}" type="CATEGORYNAME">
                      <a:rPr lang="pl-PL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pl-PL" baseline="0" dirty="0"/>
                      <a:t> </a:t>
                    </a:r>
                    <a:br>
                      <a:rPr lang="pl-PL" baseline="0" dirty="0"/>
                    </a:br>
                    <a:fld id="{F623B8E5-5F22-4AC6-AE42-1CFB6E7CCDFA}" type="VALUE">
                      <a:rPr lang="pl-PL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[WARTOŚĆ]</a:t>
                    </a:fld>
                    <a:r>
                      <a:rPr lang="pl-PL" baseline="0" dirty="0"/>
                      <a:t> mln zł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956700024566815"/>
                      <c:h val="0.101584859344974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A3B-4966-BAE6-1A87BEE5D1E5}"/>
                </c:ext>
              </c:extLst>
            </c:dLbl>
            <c:dLbl>
              <c:idx val="3"/>
              <c:layout>
                <c:manualLayout>
                  <c:x val="-1.6774115152725727E-2"/>
                  <c:y val="3.08384776785268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430CE90-1840-414D-B9D2-631EE0030B98}" type="CATEGORYNAME">
                      <a:rPr lang="pl-PL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pl-PL" baseline="0" dirty="0"/>
                      <a:t> </a:t>
                    </a:r>
                    <a:fld id="{2D85DE1B-9625-45B6-8416-5C75E210484F}" type="VALUE">
                      <a:rPr lang="pl-PL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[WARTOŚĆ]</a:t>
                    </a:fld>
                    <a:r>
                      <a:rPr lang="pl-PL" baseline="0" dirty="0"/>
                      <a:t> mln zł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endParaRPr lang="pl-PL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A3B-4966-BAE6-1A87BEE5D1E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A3B-4966-BAE6-1A87BEE5D1E5}"/>
                </c:ext>
              </c:extLst>
            </c:dLbl>
            <c:dLbl>
              <c:idx val="5"/>
              <c:layout>
                <c:manualLayout>
                  <c:x val="-2.0645064803354742E-2"/>
                  <c:y val="-0.215869343749689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71F3E9E-B49F-4580-949D-84F29456D1D5}" type="CATEGORYNAME">
                      <a:rPr lang="pl-PL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[NAZWA KATEGORII]</a:t>
                    </a:fld>
                    <a:r>
                      <a:rPr lang="pl-PL" dirty="0"/>
                      <a:t> </a:t>
                    </a:r>
                    <a:br>
                      <a:rPr lang="pl-PL" dirty="0"/>
                    </a:br>
                    <a:r>
                      <a:rPr lang="pl-PL" baseline="0" dirty="0"/>
                      <a:t> </a:t>
                    </a:r>
                    <a:fld id="{C3FDBBE0-7318-4C92-9228-37930321185F}" type="VALUE">
                      <a:rPr lang="pl-PL" baseline="0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[WARTOŚĆ]</a:t>
                    </a:fld>
                    <a:r>
                      <a:rPr lang="pl-PL" baseline="0" dirty="0"/>
                      <a:t> mln zł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A3B-4966-BAE6-1A87BEE5D1E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Arkusz1!$A$2:$A$7</c:f>
              <c:strCache>
                <c:ptCount val="6"/>
                <c:pt idx="0">
                  <c:v>kanalizacja sanitarna</c:v>
                </c:pt>
                <c:pt idx="1">
                  <c:v>oczyszczalnia ścieków Centrum</c:v>
                </c:pt>
                <c:pt idx="2">
                  <c:v>ujęcie wody</c:v>
                </c:pt>
                <c:pt idx="3">
                  <c:v>kanalizacja deszczowa</c:v>
                </c:pt>
                <c:pt idx="5">
                  <c:v>sieć wodociągowa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</c:v>
                </c:pt>
                <c:pt idx="1">
                  <c:v>1.3</c:v>
                </c:pt>
                <c:pt idx="2">
                  <c:v>0.2</c:v>
                </c:pt>
                <c:pt idx="3">
                  <c:v>0.05</c:v>
                </c:pt>
                <c:pt idx="5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3B-4966-BAE6-1A87BEE5D1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806421495363267E-2"/>
          <c:y val="4.8814794653746343E-2"/>
          <c:w val="0.88876948032478653"/>
          <c:h val="0.700310433184740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Poziom zadłużenia w mln zł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Saldo na dzień 31.12.2015r.</c:v>
                </c:pt>
                <c:pt idx="1">
                  <c:v>Saldo na dzień 31.12.2016r. </c:v>
                </c:pt>
                <c:pt idx="2">
                  <c:v>Saldo na dzień 31.12.2017r.</c:v>
                </c:pt>
                <c:pt idx="3">
                  <c:v>Saldo na dzień 31.12.2018r.</c:v>
                </c:pt>
              </c:strCache>
            </c:strRef>
          </c:cat>
          <c:val>
            <c:numRef>
              <c:f>Arkusz1!$B$2:$B$5</c:f>
              <c:numCache>
                <c:formatCode>#,##0.00</c:formatCode>
                <c:ptCount val="4"/>
                <c:pt idx="0">
                  <c:v>78.599999999999994</c:v>
                </c:pt>
                <c:pt idx="1">
                  <c:v>60.3</c:v>
                </c:pt>
                <c:pt idx="2" formatCode="General">
                  <c:v>58.02</c:v>
                </c:pt>
                <c:pt idx="3" formatCode="0.00">
                  <c:v>52.9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85-4DDE-A32A-B36CECB4935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546513464"/>
        <c:axId val="546524616"/>
      </c:barChart>
      <c:catAx>
        <c:axId val="54651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6524616"/>
        <c:crosses val="autoZero"/>
        <c:auto val="1"/>
        <c:lblAlgn val="ctr"/>
        <c:lblOffset val="100"/>
        <c:noMultiLvlLbl val="0"/>
      </c:catAx>
      <c:valAx>
        <c:axId val="54652461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6513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22384677919481E-2"/>
          <c:y val="4.8814794653746343E-2"/>
          <c:w val="0.88876948032478653"/>
          <c:h val="0.700310433184740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 mln zł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Arkusz1!$A$2:$A$11</c:f>
              <c:strCache>
                <c:ptCount val="10"/>
                <c:pt idx="0">
                  <c:v>2019 rok </c:v>
                </c:pt>
                <c:pt idx="1">
                  <c:v>2020 rok</c:v>
                </c:pt>
                <c:pt idx="2">
                  <c:v>2021 rok</c:v>
                </c:pt>
                <c:pt idx="3">
                  <c:v>2022 rok</c:v>
                </c:pt>
                <c:pt idx="4">
                  <c:v>2023 rok</c:v>
                </c:pt>
                <c:pt idx="5">
                  <c:v>2024 rok</c:v>
                </c:pt>
                <c:pt idx="6">
                  <c:v>2025 rok</c:v>
                </c:pt>
                <c:pt idx="7">
                  <c:v>2026 rok</c:v>
                </c:pt>
                <c:pt idx="8">
                  <c:v>2027 rok</c:v>
                </c:pt>
                <c:pt idx="9">
                  <c:v>2028 rok</c:v>
                </c:pt>
              </c:strCache>
            </c:strRef>
          </c:cat>
          <c:val>
            <c:numRef>
              <c:f>Arkusz1!$B$2:$B$11</c:f>
              <c:numCache>
                <c:formatCode>0.00</c:formatCode>
                <c:ptCount val="10"/>
                <c:pt idx="0">
                  <c:v>3.22</c:v>
                </c:pt>
                <c:pt idx="1">
                  <c:v>5.39</c:v>
                </c:pt>
                <c:pt idx="2">
                  <c:v>5.36</c:v>
                </c:pt>
                <c:pt idx="3">
                  <c:v>5.3</c:v>
                </c:pt>
                <c:pt idx="4">
                  <c:v>5.5</c:v>
                </c:pt>
                <c:pt idx="5">
                  <c:v>6.7</c:v>
                </c:pt>
                <c:pt idx="6">
                  <c:v>6.7</c:v>
                </c:pt>
                <c:pt idx="7">
                  <c:v>6.7</c:v>
                </c:pt>
                <c:pt idx="8">
                  <c:v>6.7</c:v>
                </c:pt>
                <c:pt idx="9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85-4DDE-A32A-B36CECB4935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546513464"/>
        <c:axId val="546524616"/>
      </c:barChart>
      <c:catAx>
        <c:axId val="54651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6524616"/>
        <c:crosses val="autoZero"/>
        <c:auto val="1"/>
        <c:lblAlgn val="ctr"/>
        <c:lblOffset val="100"/>
        <c:noMultiLvlLbl val="0"/>
      </c:catAx>
      <c:valAx>
        <c:axId val="54652461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46513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98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1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36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85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5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18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443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71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4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2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2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0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4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85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4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3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101083-9E21-4C68-A59E-6AB6CC38F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29" y="1393371"/>
            <a:ext cx="10086433" cy="349213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Gospodarka </a:t>
            </a:r>
            <a:r>
              <a:rPr lang="pl-PL" sz="40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wodno</a:t>
            </a:r>
            <a:r>
              <a:rPr lang="pl-PL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– ściekowa w Gminie Mikołów </a:t>
            </a:r>
            <a:br>
              <a:rPr lang="pl-PL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 ramach działalności prowadzonej przez </a:t>
            </a:r>
            <a:br>
              <a:rPr lang="pl-PL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Zakład Inżynierii Miejskiej Sp. z o.o.</a:t>
            </a:r>
            <a:r>
              <a:rPr lang="pl-PL" sz="4000" b="1" dirty="0">
                <a:solidFill>
                  <a:schemeClr val="bg1">
                    <a:lumMod val="50000"/>
                  </a:schemeClr>
                </a:solidFill>
              </a:rPr>
              <a:t>  </a:t>
            </a:r>
            <a:br>
              <a:rPr lang="pl-PL" sz="40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4000" dirty="0">
                <a:solidFill>
                  <a:schemeClr val="bg1">
                    <a:lumMod val="50000"/>
                  </a:schemeClr>
                </a:solidFill>
              </a:rPr>
            </a:br>
            <a:endParaRPr lang="pl-PL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76557F-8597-4791-B0E3-23B7ABACF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9288" y="6332479"/>
            <a:ext cx="1879134" cy="381830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luty 2019r.</a:t>
            </a:r>
          </a:p>
        </p:txBody>
      </p:sp>
    </p:spTree>
    <p:extLst>
      <p:ext uri="{BB962C8B-B14F-4D97-AF65-F5344CB8AC3E}">
        <p14:creationId xmlns:p14="http://schemas.microsoft.com/office/powerpoint/2010/main" val="2770923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C0EE88-1CFB-4782-8F16-325C7602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692" y="1082180"/>
            <a:ext cx="8665827" cy="4446165"/>
          </a:xfrm>
        </p:spPr>
        <p:txBody>
          <a:bodyPr>
            <a:normAutofit/>
          </a:bodyPr>
          <a:lstStyle/>
          <a:p>
            <a:pPr algn="just"/>
            <a:r>
              <a:rPr lang="pl-PL" sz="2800" dirty="0"/>
              <a:t>Na dzień 31.12.2018r. podłączonych do sieci kanalizacji sanitarnej w Mikołowie było </a:t>
            </a:r>
            <a:r>
              <a:rPr lang="pl-PL" sz="2800" b="1" dirty="0"/>
              <a:t>7005</a:t>
            </a:r>
            <a:r>
              <a:rPr lang="pl-PL" sz="2800" dirty="0"/>
              <a:t> gospodarstw domowych oraz podmiotów gospodarczych. Aktualny stopień skanalizowania aglomeracji Mikołów wynosi </a:t>
            </a:r>
            <a:r>
              <a:rPr lang="pl-PL" sz="2800" b="1" dirty="0"/>
              <a:t>98%</a:t>
            </a:r>
            <a:r>
              <a:rPr lang="pl-PL" sz="2800" dirty="0"/>
              <a:t>. Gmina Mikołów wypełnienia zobowiązania wynikające z  przepisów dyrektywy 91/271/EWG.</a:t>
            </a:r>
          </a:p>
        </p:txBody>
      </p:sp>
    </p:spTree>
    <p:extLst>
      <p:ext uri="{BB962C8B-B14F-4D97-AF65-F5344CB8AC3E}">
        <p14:creationId xmlns:p14="http://schemas.microsoft.com/office/powerpoint/2010/main" val="102804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80900B-D48B-4AE3-BA1C-9FA89EC0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242" y="287337"/>
            <a:ext cx="9479559" cy="978755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Infrastruktura kanalizacyjna w Gminie Mikołów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F746120E-1630-4778-8C30-087E9BF539A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403736"/>
              </p:ext>
            </p:extLst>
          </p:nvPr>
        </p:nvGraphicFramePr>
        <p:xfrm>
          <a:off x="2143358" y="1266092"/>
          <a:ext cx="89154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Acrobat Document" r:id="rId3" imgW="12506002" imgH="7286497" progId="AcroExch.Document.7">
                  <p:embed/>
                </p:oleObj>
              </mc:Choice>
              <mc:Fallback>
                <p:oleObj name="Acrobat Document" r:id="rId3" imgW="12506002" imgH="72864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43358" y="1266092"/>
                        <a:ext cx="8915400" cy="5194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013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F03C64-3899-416A-8F71-136F3AA8F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583" y="1610685"/>
            <a:ext cx="8984610" cy="3263319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Działalność inwestycyjna Spółki</a:t>
            </a:r>
            <a:br>
              <a:rPr lang="pl-PL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 zakresie gospodarki </a:t>
            </a:r>
            <a:r>
              <a:rPr lang="pl-PL" sz="48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wodno</a:t>
            </a:r>
            <a:r>
              <a:rPr lang="pl-PL" sz="48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- ściekowej</a:t>
            </a:r>
          </a:p>
        </p:txBody>
      </p:sp>
    </p:spTree>
    <p:extLst>
      <p:ext uri="{BB962C8B-B14F-4D97-AF65-F5344CB8AC3E}">
        <p14:creationId xmlns:p14="http://schemas.microsoft.com/office/powerpoint/2010/main" val="75281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0D05EC-60B9-45E6-A62D-9E126677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412" y="1325544"/>
            <a:ext cx="9345337" cy="4343735"/>
          </a:xfrm>
        </p:spPr>
        <p:txBody>
          <a:bodyPr>
            <a:normAutofit fontScale="90000"/>
          </a:bodyPr>
          <a:lstStyle/>
          <a:p>
            <a:pPr algn="just"/>
            <a:br>
              <a:rPr lang="pl-PL" sz="27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27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27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27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27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27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27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l-PL" sz="27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Zakład Inżynierii Miejskiej Sp. z o.o. prowadzi inwestycje związane </a:t>
            </a:r>
            <a:br>
              <a:rPr lang="pl-PL" sz="27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27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 poprawą funkcjonowania sieci wodociągowej oraz kanalizacyjnej, podniesieniem jakości technicznej eksploatowanych sieci oraz utrzymaniem parametrów jakościowych wymaganych przepisami prawa. Celem działalności inwestycyjnej Spółki w zakresie infrastruktury wodociągowej i kanalizacyjnej jest poprawa jakości życia mieszkańców Mikołowa poprzez ciągłe podnoszenie standardu świadczonych usług oraz dbałość o ochronę środowiska naturalnego. Inwestycje realizowane są w oparciu o zatwierdzony przez Radę Miasta Wieloletni Plan </a:t>
            </a:r>
            <a:br>
              <a:rPr lang="pl-PL" sz="27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27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Rozwoju i Modernizacji Urządzeń Wodociągowych i Kanalizacyjnych.</a:t>
            </a:r>
            <a:br>
              <a:rPr lang="pl-PL" sz="27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pl-PL" sz="27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br>
              <a:rPr lang="pl-PL" sz="27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2800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pl-PL" sz="2800" dirty="0"/>
            </a:br>
            <a:br>
              <a:rPr lang="pl-PL" sz="2800" dirty="0"/>
            </a:b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466761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623E5F-8678-4D3B-969D-6272F366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360" y="192948"/>
            <a:ext cx="8841996" cy="1182846"/>
          </a:xfrm>
        </p:spPr>
        <p:txBody>
          <a:bodyPr>
            <a:normAutofit fontScale="90000"/>
          </a:bodyPr>
          <a:lstStyle/>
          <a:p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Inwestycje wodociągowo – kanalizacyjne</a:t>
            </a:r>
            <a:b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 2018 roku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4E7366-CB14-461A-B7AD-082AFECF3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132514"/>
            <a:ext cx="10018713" cy="4999838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Do najważniejszych zadań w zakresie modernizacji </a:t>
            </a:r>
            <a:r>
              <a:rPr lang="pl-PL" u="sng" dirty="0"/>
              <a:t>sieci wodociągowej</a:t>
            </a:r>
            <a:r>
              <a:rPr lang="pl-PL" dirty="0"/>
              <a:t>, zrealizowanych w 2018 roku należy zaliczyć budowę/przebudowę sieci </a:t>
            </a:r>
            <a:br>
              <a:rPr lang="pl-PL" dirty="0"/>
            </a:br>
            <a:r>
              <a:rPr lang="pl-PL" dirty="0"/>
              <a:t>w rejonie ulic: Rybnickiej, Wiejskiej, Podleskiej, Dąbrowskiego, </a:t>
            </a:r>
            <a:r>
              <a:rPr lang="pl-PL" dirty="0" err="1"/>
              <a:t>Bluszcza</a:t>
            </a:r>
            <a:r>
              <a:rPr lang="pl-PL" dirty="0"/>
              <a:t>, Kosów, Zielonej, Jasnej, Brzozowej, Górnej, Fitelberga, Nowy Świat, </a:t>
            </a:r>
            <a:br>
              <a:rPr lang="pl-PL" dirty="0"/>
            </a:br>
            <a:r>
              <a:rPr lang="pl-PL" dirty="0"/>
              <a:t>os. Mickiewicza.</a:t>
            </a:r>
          </a:p>
          <a:p>
            <a:pPr marL="0" indent="0" algn="just">
              <a:buNone/>
            </a:pPr>
            <a:r>
              <a:rPr lang="pl-PL" dirty="0"/>
              <a:t>Ponadto rozbudowany został system monitoringu sieci o kolejne punkty pomiarowe.</a:t>
            </a:r>
          </a:p>
          <a:p>
            <a:pPr marL="0" indent="0" algn="just">
              <a:buNone/>
            </a:pPr>
            <a:r>
              <a:rPr lang="pl-PL" dirty="0"/>
              <a:t>Łącznie zmodernizowano </a:t>
            </a:r>
            <a:r>
              <a:rPr lang="pl-PL" b="1" dirty="0"/>
              <a:t>5503</a:t>
            </a:r>
            <a:r>
              <a:rPr lang="pl-PL" dirty="0"/>
              <a:t> metry sieci wodociągowej a suma nakładów inwestycyjnych wyniosła </a:t>
            </a:r>
            <a:r>
              <a:rPr lang="pl-PL" b="1" dirty="0"/>
              <a:t>3,5 mln zł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4089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305136-9EF1-48AA-BD95-57832EDF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2743200"/>
          </a:xfrm>
        </p:spPr>
        <p:txBody>
          <a:bodyPr>
            <a:normAutofit/>
          </a:bodyPr>
          <a:lstStyle/>
          <a:p>
            <a:pPr algn="just"/>
            <a:r>
              <a:rPr lang="pl-PL" sz="2400" dirty="0"/>
              <a:t>Działaniami inwestycyjnymi objęto również sieć kanalizacyjną. Na rozbudowę </a:t>
            </a:r>
            <a:r>
              <a:rPr lang="pl-PL" sz="2400" u="sng" dirty="0"/>
              <a:t>sieci kanalizacji sanitarnej</a:t>
            </a:r>
            <a:r>
              <a:rPr lang="pl-PL" sz="2400" dirty="0"/>
              <a:t> wydano blisko </a:t>
            </a:r>
            <a:r>
              <a:rPr lang="pl-PL" sz="2400" b="1" dirty="0"/>
              <a:t>1,2 mln zł </a:t>
            </a:r>
            <a:r>
              <a:rPr lang="pl-PL" sz="2400" dirty="0"/>
              <a:t>w ramach czego wybudowano </a:t>
            </a:r>
            <a:r>
              <a:rPr lang="pl-PL" sz="2400" b="1" dirty="0"/>
              <a:t>835 </a:t>
            </a:r>
            <a:r>
              <a:rPr lang="pl-PL" sz="2400" dirty="0"/>
              <a:t>metrów sieci </a:t>
            </a:r>
            <a:r>
              <a:rPr lang="pl-PL" sz="2400" dirty="0" err="1"/>
              <a:t>ks</a:t>
            </a:r>
            <a:r>
              <a:rPr lang="pl-PL" sz="2400" dirty="0"/>
              <a:t> w rejonie ulic: Wrzosowej, Hubera, Szafranka, Stolarskiej, Nowy Świat, os. Kochanowskiego, Os. Słowackiego,</a:t>
            </a:r>
            <a:br>
              <a:rPr lang="pl-PL" sz="2400" dirty="0"/>
            </a:br>
            <a:r>
              <a:rPr lang="pl-PL" sz="2400" dirty="0"/>
              <a:t>os. Przy Plantach. Natomiast w zakresie </a:t>
            </a:r>
            <a:r>
              <a:rPr lang="pl-PL" sz="2400" u="sng" dirty="0"/>
              <a:t>kanalizacji deszczowej</a:t>
            </a:r>
            <a:r>
              <a:rPr lang="pl-PL" sz="2400" dirty="0"/>
              <a:t> zostało wybudowane </a:t>
            </a:r>
            <a:r>
              <a:rPr lang="pl-PL" sz="2400" b="1" dirty="0"/>
              <a:t>208</a:t>
            </a:r>
            <a:r>
              <a:rPr lang="pl-PL" sz="2400" dirty="0"/>
              <a:t> metrów sieci w rejonie ulicy Nowy Świat i łącznie nakłady inwestycyjne na kanalizacji deszczowej wyniosły </a:t>
            </a:r>
            <a:r>
              <a:rPr lang="pl-PL" sz="2400" b="1" dirty="0"/>
              <a:t>144 tys. zł</a:t>
            </a:r>
            <a:r>
              <a:rPr lang="pl-PL" sz="2400" dirty="0"/>
              <a:t>. </a:t>
            </a:r>
            <a:endParaRPr lang="pl-PL" sz="24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C0070A-0BC4-4660-9ED9-0313B853E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483" y="3429000"/>
            <a:ext cx="8939255" cy="30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82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BCBD2A-0679-4EE9-B008-7C0F192D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629" y="209726"/>
            <a:ext cx="10301680" cy="3347206"/>
          </a:xfrm>
        </p:spPr>
        <p:txBody>
          <a:bodyPr>
            <a:normAutofit/>
          </a:bodyPr>
          <a:lstStyle/>
          <a:p>
            <a:pPr algn="just"/>
            <a:r>
              <a:rPr lang="pl-PL" sz="2700" dirty="0"/>
              <a:t>W 2018 roku Spółka zrealizowała I etap modernizacji oczyszczalni ścieków Centrum w ramach inwestycji pn. „ Przebudowa /modernizacja oczyszczalni ścieków Centrum w Mikołowie wraz z budową systemu przeróbki osadów ściekowych”. Modernizacji poddano układ napowietrzania oraz zmodernizowano przepompownię ścieków – układ tłoczenia ścieków. Wartość netto wykonanej inwestycji to  </a:t>
            </a:r>
            <a:r>
              <a:rPr lang="pl-PL" sz="2700" b="1" dirty="0"/>
              <a:t>4,2 mln zł. </a:t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E03C746-6CA7-4013-9C97-42E387ABA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29" y="3021588"/>
            <a:ext cx="10352272" cy="29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77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DF02DF-D7EB-41A8-AEDC-E8AB88D9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914" y="592852"/>
            <a:ext cx="9320170" cy="1306285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 roku 2018 na działania związane z gospodarką </a:t>
            </a:r>
            <a:r>
              <a:rPr lang="pl-PL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wodno</a:t>
            </a:r>
            <a:r>
              <a:rPr lang="pl-P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- ściekową </a:t>
            </a:r>
            <a:br>
              <a:rPr lang="pl-P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Spółka wydatkowała łącznie ponad 9 mln zł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806E3E0F-BDB5-418B-87BD-87EB8292B4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8937801"/>
              </p:ext>
            </p:extLst>
          </p:nvPr>
        </p:nvGraphicFramePr>
        <p:xfrm>
          <a:off x="2649818" y="2262723"/>
          <a:ext cx="8541098" cy="4345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461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E5193B-BEB1-4EDD-93B0-DBB03C8C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745" y="117447"/>
            <a:ext cx="9632279" cy="880844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Plany inwestycyjne na rok 2019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4FFDA1-A7AC-4DD5-A0FF-A2C2186B5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073791"/>
            <a:ext cx="10201554" cy="556190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/>
              <a:t>W roku 2019 na działalność inwestycyjną w zakresie gospodarki </a:t>
            </a:r>
            <a:r>
              <a:rPr lang="pl-PL" dirty="0" err="1"/>
              <a:t>wodno</a:t>
            </a:r>
            <a:r>
              <a:rPr lang="pl-PL" dirty="0"/>
              <a:t> – ściekowej Spółka planuje przeznaczyć blisko </a:t>
            </a:r>
            <a:r>
              <a:rPr lang="pl-PL" b="1" dirty="0"/>
              <a:t>7 mln zł</a:t>
            </a:r>
            <a:r>
              <a:rPr lang="pl-PL" dirty="0"/>
              <a:t>., które zostaną przeznaczone w szczególności na:</a:t>
            </a:r>
          </a:p>
          <a:p>
            <a:pPr algn="just"/>
            <a:r>
              <a:rPr lang="pl-PL" dirty="0"/>
              <a:t>budowę/przebudowę sieci wodociągowej w rejonie ulic: </a:t>
            </a:r>
            <a:r>
              <a:rPr lang="pl-PL" dirty="0" err="1"/>
              <a:t>Staropodleskiej</a:t>
            </a:r>
            <a:r>
              <a:rPr lang="pl-PL" dirty="0"/>
              <a:t>, Rybnickiej (II etap), Nowej, Cmentarnej, Musioła/Podleskiej, Łącznej (bocznej) oraz Gliwickiej (przekroczenia w rejonie ul. Jesionowej i ul. Malinowej);</a:t>
            </a:r>
          </a:p>
          <a:p>
            <a:pPr algn="just"/>
            <a:r>
              <a:rPr lang="pl-PL" dirty="0"/>
              <a:t>wyburzenie obiektów budowlanych ujęcia Bujaków, które zostało wyłączone z eksploatacji;</a:t>
            </a:r>
          </a:p>
          <a:p>
            <a:pPr algn="just"/>
            <a:r>
              <a:rPr lang="pl-PL" dirty="0"/>
              <a:t>przebudowę sieci kanalizacyjnej w rejonie ulicy Nowej;</a:t>
            </a:r>
          </a:p>
          <a:p>
            <a:pPr algn="just"/>
            <a:r>
              <a:rPr lang="pl-PL" dirty="0"/>
              <a:t>modernizację wylotu W1 kanalizacji deszczowej w rejonie ul. </a:t>
            </a:r>
            <a:r>
              <a:rPr lang="pl-PL" dirty="0" err="1"/>
              <a:t>Porazińskiej</a:t>
            </a:r>
            <a:r>
              <a:rPr lang="pl-PL" dirty="0"/>
              <a:t>;</a:t>
            </a:r>
          </a:p>
          <a:p>
            <a:pPr algn="just"/>
            <a:r>
              <a:rPr lang="pl-PL" dirty="0"/>
              <a:t>II etap modernizacji oczyszczalni ścieków Centrum w ramach inwestycji pn. „ Przebudowa /modernizacja oczyszczalni ścieków Centrum w Mikołowie wraz z budową systemu przeróbki osadów ściekowych” – systemu </a:t>
            </a:r>
            <a:r>
              <a:rPr lang="pl-PL" dirty="0" err="1"/>
              <a:t>AKPiA</a:t>
            </a:r>
            <a:r>
              <a:rPr lang="pl-PL" dirty="0"/>
              <a:t> na obiekcie pompowni gł. i pompowni osadu nadmiernego.</a:t>
            </a:r>
          </a:p>
          <a:p>
            <a:pPr algn="just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3090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DF1FC8-FD51-4475-B169-DF725CAB2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802" y="595619"/>
            <a:ext cx="9655727" cy="27264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Ponadto w 2019 roku planowane jest uruchomienie w Spółce Internetowego Biura Obsługi Klienta. Biuro umożliwi klientom łatwy </a:t>
            </a:r>
            <a:br>
              <a:rPr lang="pl-PL" dirty="0"/>
            </a:br>
            <a:r>
              <a:rPr lang="pl-PL" dirty="0"/>
              <a:t>i prosty kontakt ze Spółką. Każdy mieszkaniec posiadający dostęp do Internetu będzie mógł zalogować się do systemu by sprawdzić obecny stan konta, wystawione rachunki, sprawdzić stan wodomierza, uruchomić usługę e-faktury.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A1F780-7D38-4A66-8642-C393DFF4D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949" y="3244271"/>
            <a:ext cx="4468884" cy="30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5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601244-69A3-48DB-B15C-67A0F3056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0136" y="478172"/>
            <a:ext cx="9269835" cy="186235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dirty="0"/>
              <a:t>Zakład Inżynierii Miejskiej Sp. z o. o. to firma o ponad 20 – letniej tradycji, świadcząca mieszkańcom Mikołowa usługi w zakresie zaopatrzenia </a:t>
            </a:r>
            <a:br>
              <a:rPr lang="pl-PL" dirty="0"/>
            </a:br>
            <a:r>
              <a:rPr lang="pl-PL" dirty="0"/>
              <a:t>w wodę, odbioru i oczyszczania ścieków, odbioru wód deszczowych </a:t>
            </a:r>
            <a:br>
              <a:rPr lang="pl-PL" dirty="0"/>
            </a:br>
            <a:r>
              <a:rPr lang="pl-PL" dirty="0"/>
              <a:t>i opadowych, a także wytwarzaniu i dystrybucji ciepła do ogrzewania mieszkań. </a:t>
            </a:r>
          </a:p>
          <a:p>
            <a:pPr algn="ctr"/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B216B3-F734-4352-A30D-954D649E6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496" y="4083614"/>
            <a:ext cx="3575826" cy="23846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86DFE75-9BC5-41D7-997D-D88AB61AB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094" y="4083614"/>
            <a:ext cx="3571576" cy="238179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8748288-AD6A-4A86-BC1F-5553615EF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079" y="2021174"/>
            <a:ext cx="3567947" cy="23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39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C79DCF-64F8-4084-85CD-4DB75845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09726"/>
            <a:ext cx="10018713" cy="1661019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Struktura planowanych na 2019 rok </a:t>
            </a:r>
            <a:b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wydatków inwestycyjnych ZIM Sp. z o.o.</a:t>
            </a:r>
          </a:p>
        </p:txBody>
      </p:sp>
      <p:graphicFrame>
        <p:nvGraphicFramePr>
          <p:cNvPr id="8" name="Symbol zastępczy zawartości 7" descr="&#10;">
            <a:extLst>
              <a:ext uri="{FF2B5EF4-FFF2-40B4-BE49-F238E27FC236}">
                <a16:creationId xmlns:a16="http://schemas.microsoft.com/office/drawing/2014/main" id="{046A7E4B-EA97-42E5-8A19-4FC0FF271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235153"/>
              </p:ext>
            </p:extLst>
          </p:nvPr>
        </p:nvGraphicFramePr>
        <p:xfrm>
          <a:off x="2064773" y="1792087"/>
          <a:ext cx="9262083" cy="4856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7681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9A7F7D-BE89-4B68-9A56-C0D851E95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394284"/>
            <a:ext cx="10018713" cy="1426127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Inwestycje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wod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–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kan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w latach późniejszych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FE84F6-D3BA-42C7-BAD8-3978BD034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400961"/>
            <a:ext cx="10018713" cy="463911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/>
              <a:t>Najważniejszą inwestycją Spółki w zakresie gospodarki </a:t>
            </a:r>
            <a:r>
              <a:rPr lang="pl-PL" dirty="0" err="1"/>
              <a:t>wodno</a:t>
            </a:r>
            <a:r>
              <a:rPr lang="pl-PL" dirty="0"/>
              <a:t> –ściekowej, której realizację rozpoczęto w 2018 roku i planuje się jej kontynuację etapami w kolejnych latach, jest „Przebudowa/modernizacja oczyszczalni ścieków CENTRUM wraz                  z budową systemu przeróbki osadów ściekowych”. Inwestycja ma na celu zwiększenie przepustowości oczyszczalni, poprawę stabilności jej funkcjonowania a zastosowane nowoczesne technologie pozwolą na wzrost efektywności energetycznej. Uzyskanie wysokiej sprawności działania oczyszczalni przy większym obciążeniu będzie możliwe, między innymi dzięki: budowie tłoczni ścieków i zmodernizowaniu pompowni i przewodów tłocznych ścieków, rozbudowie układu </a:t>
            </a:r>
            <a:r>
              <a:rPr lang="pl-PL" dirty="0" err="1"/>
              <a:t>sitopiaskowników</a:t>
            </a:r>
            <a:r>
              <a:rPr lang="pl-PL" dirty="0"/>
              <a:t>, modernizacji reaktora biologicznego, budowie nowego układu pomiarowego                           i renowacji kolektora wylotowego,  modernizacji układu recyrkulacji zewnętrznej wraz z budową drugiej pompowni a także budowie systemu przeróbki osadów ściekowych. Łączną wartość inwestycji szacuje się na około 50 mln zł..                                           ZIM Sp. z o.o. będzie się starać o pozyskanie dotacji ze środków unijnych nowej perspektywy finansowej na realizację przedsięwzięcia.</a:t>
            </a:r>
          </a:p>
        </p:txBody>
      </p:sp>
    </p:spTree>
    <p:extLst>
      <p:ext uri="{BB962C8B-B14F-4D97-AF65-F5344CB8AC3E}">
        <p14:creationId xmlns:p14="http://schemas.microsoft.com/office/powerpoint/2010/main" val="3114448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B02C46-F1F6-4052-8876-EA051C60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750" y="419450"/>
            <a:ext cx="8279934" cy="1610685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Zadłużenia ZIM Sp. z .o. o. </a:t>
            </a:r>
            <a:b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 latach 2015-2018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14" name="Symbol zastępczy zawartości 13">
            <a:extLst>
              <a:ext uri="{FF2B5EF4-FFF2-40B4-BE49-F238E27FC236}">
                <a16:creationId xmlns:a16="http://schemas.microsoft.com/office/drawing/2014/main" id="{FFBD9D2F-E4E8-4435-820D-998C7D99E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595578"/>
              </p:ext>
            </p:extLst>
          </p:nvPr>
        </p:nvGraphicFramePr>
        <p:xfrm>
          <a:off x="3170169" y="1929468"/>
          <a:ext cx="6587095" cy="467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7778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B02C46-F1F6-4052-8876-EA051C60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083" y="511728"/>
            <a:ext cx="9219500" cy="1644242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Spłaty  rat kapitałowych przez ZIM Sp. z .o. o. w latach 2019-2028</a:t>
            </a:r>
            <a:br>
              <a:rPr lang="pl-PL" sz="3600" dirty="0"/>
            </a:br>
            <a:endParaRPr lang="pl-PL" sz="3600" dirty="0"/>
          </a:p>
        </p:txBody>
      </p:sp>
      <p:graphicFrame>
        <p:nvGraphicFramePr>
          <p:cNvPr id="14" name="Symbol zastępczy zawartości 13">
            <a:extLst>
              <a:ext uri="{FF2B5EF4-FFF2-40B4-BE49-F238E27FC236}">
                <a16:creationId xmlns:a16="http://schemas.microsoft.com/office/drawing/2014/main" id="{FFBD9D2F-E4E8-4435-820D-998C7D99E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407091"/>
              </p:ext>
            </p:extLst>
          </p:nvPr>
        </p:nvGraphicFramePr>
        <p:xfrm>
          <a:off x="1862356" y="2345609"/>
          <a:ext cx="9798341" cy="3904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6602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0D3314-5B2C-4537-AFFA-EB523A0C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0AA9D4-1249-43A4-A885-787F8C99F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6206" y="1744909"/>
            <a:ext cx="7080308" cy="4563612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buClrTx/>
              <a:buNone/>
            </a:pPr>
            <a:r>
              <a:rPr lang="pl-PL" altLang="pl-PL" sz="32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KONTAKT</a:t>
            </a:r>
          </a:p>
          <a:p>
            <a:pPr algn="ctr">
              <a:spcBef>
                <a:spcPts val="600"/>
              </a:spcBef>
              <a:buClr>
                <a:srgbClr val="0070C0"/>
              </a:buClr>
              <a:buNone/>
            </a:pPr>
            <a:endParaRPr lang="pl-PL" altLang="pl-PL" sz="24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buClrTx/>
              <a:buNone/>
            </a:pPr>
            <a:r>
              <a:rPr lang="pl-PL" altLang="pl-PL" sz="2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Zakład Inżynierii Miejskiej Sp. z o.o. </a:t>
            </a:r>
          </a:p>
          <a:p>
            <a:pPr algn="ctr">
              <a:spcBef>
                <a:spcPts val="600"/>
              </a:spcBef>
              <a:buClrTx/>
              <a:buNone/>
            </a:pPr>
            <a:r>
              <a:rPr lang="pl-PL" altLang="pl-PL" sz="2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ul. Kolejowa 4</a:t>
            </a:r>
          </a:p>
          <a:p>
            <a:pPr algn="ctr">
              <a:spcBef>
                <a:spcPts val="600"/>
              </a:spcBef>
              <a:buClrTx/>
              <a:buNone/>
            </a:pPr>
            <a:r>
              <a:rPr lang="pl-PL" altLang="pl-PL" sz="2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43-190 Mikołów</a:t>
            </a:r>
          </a:p>
          <a:p>
            <a:pPr algn="ctr">
              <a:spcBef>
                <a:spcPts val="600"/>
              </a:spcBef>
              <a:buClrTx/>
              <a:buNone/>
            </a:pPr>
            <a:r>
              <a:rPr lang="pl-PL" altLang="pl-PL" sz="2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tel. 032 226 00 52, fax 032 218 05 53 </a:t>
            </a:r>
          </a:p>
          <a:p>
            <a:pPr algn="ctr">
              <a:spcBef>
                <a:spcPts val="600"/>
              </a:spcBef>
              <a:buClrTx/>
              <a:buNone/>
            </a:pPr>
            <a:endParaRPr lang="pl-PL" altLang="pl-PL" sz="2400" b="1" dirty="0">
              <a:solidFill>
                <a:schemeClr val="tx2">
                  <a:lumMod val="90000"/>
                  <a:lumOff val="10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buClrTx/>
              <a:buNone/>
            </a:pPr>
            <a:r>
              <a:rPr lang="pl-PL" altLang="pl-PL" sz="2400" b="1" dirty="0">
                <a:solidFill>
                  <a:schemeClr val="tx2">
                    <a:lumMod val="90000"/>
                    <a:lumOff val="10000"/>
                  </a:schemeClr>
                </a:solidFill>
                <a:cs typeface="Arial" panose="020B0604020202020204" pitchFamily="34" charset="0"/>
              </a:rPr>
              <a:t>www.zim.com.pl</a:t>
            </a:r>
          </a:p>
          <a:p>
            <a:pPr algn="ctr">
              <a:spcBef>
                <a:spcPts val="600"/>
              </a:spcBef>
              <a:buClrTx/>
              <a:buNone/>
            </a:pPr>
            <a:endParaRPr lang="pl-PL" altLang="pl-PL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</a:endParaRPr>
          </a:p>
          <a:p>
            <a:pPr algn="ctr">
              <a:spcBef>
                <a:spcPts val="600"/>
              </a:spcBef>
              <a:buClrTx/>
              <a:buNone/>
            </a:pPr>
            <a:endParaRPr lang="pl-PL" altLang="pl-PL" b="1" dirty="0">
              <a:solidFill>
                <a:srgbClr val="0070C0"/>
              </a:solidFill>
              <a:latin typeface="Verdana" panose="020B0604030504040204" pitchFamily="34" charset="0"/>
            </a:endParaRPr>
          </a:p>
          <a:p>
            <a:pPr>
              <a:spcBef>
                <a:spcPts val="450"/>
              </a:spcBef>
              <a:buClrTx/>
              <a:buNone/>
            </a:pPr>
            <a:endParaRPr lang="pl-PL" altLang="pl-PL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838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200CA6-3684-4698-A529-E01ED6600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93615"/>
            <a:ext cx="10018713" cy="99829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Przepisy prawne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126752-E6E1-4784-9D8D-8F4893EB1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635854"/>
            <a:ext cx="10018713" cy="4613944"/>
          </a:xfrm>
        </p:spPr>
        <p:txBody>
          <a:bodyPr>
            <a:normAutofit/>
          </a:bodyPr>
          <a:lstStyle/>
          <a:p>
            <a:pPr algn="just"/>
            <a: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Ustawa o zbiorowym zaopatrzeniu w wodę i zbiorowym odprowadzaniu ścieków </a:t>
            </a:r>
            <a:b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 dnia 7 czerwca 2001r. (Dz.U. z 2017r. poz. 328,1566,2180, z 2018r. poz. 650);</a:t>
            </a:r>
          </a:p>
          <a:p>
            <a:pPr algn="just"/>
            <a: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Prawo wodne  z dnia 20 lipca 2017r. (Dz. U. z 2017r. poz. 1566);</a:t>
            </a:r>
          </a:p>
          <a:p>
            <a:pPr algn="just"/>
            <a: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Rozporządzenie Ministra Gospodarki Morskiej i Żeglugi Śródlądowej </a:t>
            </a:r>
            <a:b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 dnia 27 lutego 2018r. w sprawie określenia taryf, wzoru wniosku o zatwierdzenie taryf oraz warunków rozliczeń za zbiorowe zaopatrzenie w wodę i zbiorowe odprowadzanie ścieków (Dz.U. z 2018r. poz. 472); </a:t>
            </a:r>
          </a:p>
          <a:p>
            <a:pPr algn="just"/>
            <a: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Zezwolenie na prowadzenie działalności zbiorowego zaopatrzenia w wodę </a:t>
            </a:r>
            <a:b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 zbiorowego odprowadzania ścieków wydane przez Burmistrza Miasta Mikołów;</a:t>
            </a:r>
          </a:p>
          <a:p>
            <a:pPr algn="just"/>
            <a:r>
              <a:rPr lang="pl-PL" sz="2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Regulamin dostarczania wody i odprowadzania ścieków na terenie Gminy Mikołów (dziennik urzędowy województwa śląskiego 2018 poz. 6549).</a:t>
            </a:r>
          </a:p>
          <a:p>
            <a:pPr marL="0" indent="0" algn="just">
              <a:buNone/>
            </a:pPr>
            <a:endParaRPr lang="pl-PL" sz="2200" dirty="0"/>
          </a:p>
          <a:p>
            <a:pPr algn="just"/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146959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942C51-9250-4AF1-8C12-46E1FC5B0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446569" cy="57610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                        </a:t>
            </a:r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Woda i ścieki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461E3D-92F1-43B4-8C11-07535B15A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88" y="1326383"/>
            <a:ext cx="9789952" cy="2102618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 skali roku ZIM Sp. z o.o. dostarcza ok. </a:t>
            </a:r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1,7 mln m³ </a:t>
            </a:r>
            <a:r>
              <a:rPr lang="pl-P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wody oraz odbiera i oczyszcza ok. </a:t>
            </a:r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1,3 mln m³ </a:t>
            </a:r>
            <a:r>
              <a:rPr lang="pl-P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ścieków. Z usług Spółki korzystają między innymi gospodarstwa domowe, spółdzielnie mieszkaniowe, instytucje publiczne oraz zakłady przemysłowe i usługowe.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8EDA11E-79E9-4AEE-A227-835BD362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163" y="3573865"/>
            <a:ext cx="4006474" cy="274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2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C788B6-F3B9-4F54-9F49-39103C2D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51002"/>
            <a:ext cx="10018713" cy="989901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Infrastruktura techniczna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wod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– </a:t>
            </a:r>
            <a:r>
              <a:rPr lang="pl-PL" sz="36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kan</a:t>
            </a:r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ZIM Sp. z o.o.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BC30FF-0AA8-4275-B268-E8013C4AA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356" y="1677798"/>
            <a:ext cx="9640667" cy="129943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dirty="0"/>
              <a:t>W eksploatacji Spółka posiada ponad </a:t>
            </a:r>
            <a:r>
              <a:rPr lang="pl-PL" b="1" dirty="0"/>
              <a:t>480 km </a:t>
            </a:r>
            <a:r>
              <a:rPr lang="pl-PL" dirty="0"/>
              <a:t>sieci wodociągowej wraz z przyłączami, </a:t>
            </a:r>
            <a:br>
              <a:rPr lang="pl-PL" dirty="0"/>
            </a:br>
            <a:r>
              <a:rPr lang="pl-PL" b="1" dirty="0"/>
              <a:t>268 km </a:t>
            </a:r>
            <a:r>
              <a:rPr lang="pl-PL" dirty="0"/>
              <a:t>sieci kanalizacji sanitarnej i ogólnospławnej, a także </a:t>
            </a:r>
            <a:r>
              <a:rPr lang="pl-PL" b="1" dirty="0"/>
              <a:t>72 km </a:t>
            </a:r>
            <a:r>
              <a:rPr lang="pl-PL" dirty="0"/>
              <a:t>sieci kanalizacji deszczowej, </a:t>
            </a:r>
            <a:r>
              <a:rPr lang="pl-PL" b="1" dirty="0"/>
              <a:t>28</a:t>
            </a:r>
            <a:r>
              <a:rPr lang="pl-PL" dirty="0"/>
              <a:t> tłoczni i </a:t>
            </a:r>
            <a:r>
              <a:rPr lang="pl-PL" b="1" dirty="0"/>
              <a:t>1</a:t>
            </a:r>
            <a:r>
              <a:rPr lang="pl-PL" dirty="0"/>
              <a:t> przepompownię ścieków oraz oczyszczalnię ścieków CENTRUM.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8FCD2F9A-0DC7-44C0-ABBB-7C70F7A83C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501444"/>
              </p:ext>
            </p:extLst>
          </p:nvPr>
        </p:nvGraphicFramePr>
        <p:xfrm>
          <a:off x="2404191" y="2743201"/>
          <a:ext cx="7994394" cy="3858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121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B1EEFF-FCF0-4D09-B5E3-26AC9498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85044"/>
            <a:ext cx="10018713" cy="1099139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Zaopatrzenie w wodę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0BD942-9CC3-4C64-BBE5-D631D323D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749" y="1619075"/>
            <a:ext cx="8959442" cy="2223084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/>
              <a:t>System zaopatrzenia w wodę miasta Mikołów oparty jest w głównej mierze na zakupie wody od Górnośląskiego Przedsiębiorstwa Wodociągów bezpośrednio z sieci magistralnych oraz ujęcia wody </a:t>
            </a:r>
            <a:br>
              <a:rPr lang="pl-PL" dirty="0"/>
            </a:br>
            <a:r>
              <a:rPr lang="pl-PL" dirty="0"/>
              <a:t>w Śmiłowicach, które składa się z jednej studni czerpiącej wodę </a:t>
            </a:r>
            <a:br>
              <a:rPr lang="pl-PL" dirty="0"/>
            </a:br>
            <a:r>
              <a:rPr lang="pl-PL" dirty="0"/>
              <a:t>z czwartorzędowego poziomu wodonośnego. </a:t>
            </a:r>
          </a:p>
          <a:p>
            <a:endParaRPr lang="pl-PL" dirty="0"/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81B20412-3FF2-4DC8-BC0F-D5744E6C6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3911960"/>
              </p:ext>
            </p:extLst>
          </p:nvPr>
        </p:nvGraphicFramePr>
        <p:xfrm>
          <a:off x="3193367" y="3429000"/>
          <a:ext cx="6380703" cy="355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017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25A088-8065-4A63-BD49-BCDDB96D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472" y="209726"/>
            <a:ext cx="8422546" cy="3422707"/>
          </a:xfrm>
        </p:spPr>
        <p:txBody>
          <a:bodyPr>
            <a:normAutofit/>
          </a:bodyPr>
          <a:lstStyle/>
          <a:p>
            <a:pPr algn="just"/>
            <a:r>
              <a:rPr lang="pl-PL" sz="2800" dirty="0"/>
              <a:t>Na dzień 31.12.2018r. podłączonych do sieci wodociągowej w Mikołowie było </a:t>
            </a:r>
            <a:r>
              <a:rPr lang="pl-PL" sz="2800" b="1" dirty="0"/>
              <a:t>8778</a:t>
            </a:r>
            <a:r>
              <a:rPr lang="pl-PL" sz="2800" dirty="0"/>
              <a:t> odbiorców indywidualnych oraz podmiotów gospodarczych.                   Na terenie gminy istnieją nieliczne gospodarstwa domowe, w których ludzie korzystają z przydomowych studni, często czerpiąc wodę z I poziomu wodonośnego.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577EA7E-6C0C-4C7C-A17F-C1D0A01E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198332" y="3068648"/>
            <a:ext cx="6488825" cy="36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3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ACBBBD-1270-48C2-A39C-00CA3945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243281"/>
            <a:ext cx="10018713" cy="1098958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Infrastruktura wodociągowa w Gminie Mikołów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78DB0A-91B8-4501-98D1-719C2EA8E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646" y="1402944"/>
            <a:ext cx="7734649" cy="1667427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5" name="Symbol zastępczy zawartości 3">
            <a:extLst>
              <a:ext uri="{FF2B5EF4-FFF2-40B4-BE49-F238E27FC236}">
                <a16:creationId xmlns:a16="http://schemas.microsoft.com/office/drawing/2014/main" id="{589E8729-A2BF-4F0F-B3B0-CB1D1ED216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134046"/>
              </p:ext>
            </p:extLst>
          </p:nvPr>
        </p:nvGraphicFramePr>
        <p:xfrm>
          <a:off x="2119327" y="1247324"/>
          <a:ext cx="8966200" cy="522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Acrobat Document" r:id="rId3" imgW="12506002" imgH="7286497" progId="AcroExch.Document.7">
                  <p:embed/>
                </p:oleObj>
              </mc:Choice>
              <mc:Fallback>
                <p:oleObj name="Acrobat Document" r:id="rId3" imgW="12506002" imgH="7286497" progId="AcroExch.Document.7">
                  <p:embed/>
                  <p:pic>
                    <p:nvPicPr>
                      <p:cNvPr id="4" name="Symbol zastępczy zawartości 3">
                        <a:extLst>
                          <a:ext uri="{FF2B5EF4-FFF2-40B4-BE49-F238E27FC236}">
                            <a16:creationId xmlns:a16="http://schemas.microsoft.com/office/drawing/2014/main" id="{304E8254-37B3-4881-BAC3-C18AFDFD60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327" y="1247324"/>
                        <a:ext cx="8966200" cy="5224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446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6B3078-6977-4932-88E0-EFD564F9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310394"/>
            <a:ext cx="10018713" cy="1057012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Sieć kanalizacyjna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E45849-0EC9-4109-A973-7D2082422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291905"/>
            <a:ext cx="10018713" cy="213709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/>
              <a:t>Sieć kanalizacyjna obejmuje Centrum miasta Mikołów, a także dzielnice Kamionka, sołectwa Śmiłowice, </a:t>
            </a:r>
            <a:r>
              <a:rPr lang="pl-PL" dirty="0" err="1"/>
              <a:t>Paniowy</a:t>
            </a:r>
            <a:r>
              <a:rPr lang="pl-PL" dirty="0"/>
              <a:t>, Borowa Wieś, Bujaków, Mokre oraz dzielnice zwyczajowo nazywane Gniotek, Reta, Goj, Nowy Świat. Ścieki </a:t>
            </a:r>
            <a:br>
              <a:rPr lang="pl-PL" dirty="0"/>
            </a:br>
            <a:r>
              <a:rPr lang="pl-PL" dirty="0"/>
              <a:t>bytowo-gospodarcze odprowadzone są kanalizacją do oczyszczalni ścieków „CENTRUM”, a po ich oczyszczeniu do potoku Jamna, stanowiącej dopływ Kłodnicy, a dalej górnej Odry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3C8FC2D-3976-4263-97B6-1209B87B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09" y="3515473"/>
            <a:ext cx="5240686" cy="303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C234EA99-C28C-49EE-9EAF-C6ACCBB10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856328"/>
              </p:ext>
            </p:extLst>
          </p:nvPr>
        </p:nvGraphicFramePr>
        <p:xfrm>
          <a:off x="7693581" y="3429000"/>
          <a:ext cx="3809442" cy="329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93326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aks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TM03457496[[fn=Paralaksa]]</Template>
  <TotalTime>1759</TotalTime>
  <Words>828</Words>
  <Application>Microsoft Office PowerPoint</Application>
  <PresentationFormat>Panoramiczny</PresentationFormat>
  <Paragraphs>70</Paragraphs>
  <Slides>24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0" baseType="lpstr">
      <vt:lpstr>Arial</vt:lpstr>
      <vt:lpstr>Calibri</vt:lpstr>
      <vt:lpstr>Corbel</vt:lpstr>
      <vt:lpstr>Verdana</vt:lpstr>
      <vt:lpstr>Paralaksa</vt:lpstr>
      <vt:lpstr>Acrobat Document</vt:lpstr>
      <vt:lpstr>Gospodarka wodno – ściekowa w Gminie Mikołów  w ramach działalności prowadzonej przez   Zakład Inżynierii Miejskiej Sp. z o.o.    </vt:lpstr>
      <vt:lpstr>Prezentacja programu PowerPoint</vt:lpstr>
      <vt:lpstr>Przepisy prawne </vt:lpstr>
      <vt:lpstr>                          Woda i ścieki</vt:lpstr>
      <vt:lpstr>Infrastruktura techniczna wod – kan ZIM Sp. z o.o.</vt:lpstr>
      <vt:lpstr>Zaopatrzenie w wodę</vt:lpstr>
      <vt:lpstr>Na dzień 31.12.2018r. podłączonych do sieci wodociągowej w Mikołowie było 8778 odbiorców indywidualnych oraz podmiotów gospodarczych.                   Na terenie gminy istnieją nieliczne gospodarstwa domowe, w których ludzie korzystają z przydomowych studni, często czerpiąc wodę z I poziomu wodonośnego. </vt:lpstr>
      <vt:lpstr>Infrastruktura wodociągowa w Gminie Mikołów</vt:lpstr>
      <vt:lpstr>Sieć kanalizacyjna</vt:lpstr>
      <vt:lpstr>Na dzień 31.12.2018r. podłączonych do sieci kanalizacji sanitarnej w Mikołowie było 7005 gospodarstw domowych oraz podmiotów gospodarczych. Aktualny stopień skanalizowania aglomeracji Mikołów wynosi 98%. Gmina Mikołów wypełnienia zobowiązania wynikające z  przepisów dyrektywy 91/271/EWG.</vt:lpstr>
      <vt:lpstr>Infrastruktura kanalizacyjna w Gminie Mikołów</vt:lpstr>
      <vt:lpstr>Działalność inwestycyjna Spółki w zakresie gospodarki wodno - ściekowej</vt:lpstr>
      <vt:lpstr>       Zakład Inżynierii Miejskiej Sp. z o.o. prowadzi inwestycje związane  z poprawą funkcjonowania sieci wodociągowej oraz kanalizacyjnej, podniesieniem jakości technicznej eksploatowanych sieci oraz utrzymaniem parametrów jakościowych wymaganych przepisami prawa. Celem działalności inwestycyjnej Spółki w zakresie infrastruktury wodociągowej i kanalizacyjnej jest poprawa jakości życia mieszkańców Mikołowa poprzez ciągłe podnoszenie standardu świadczonych usług oraz dbałość o ochronę środowiska naturalnego. Inwestycje realizowane są w oparciu o zatwierdzony przez Radę Miasta Wieloletni Plan  Rozwoju i Modernizacji Urządzeń Wodociągowych i Kanalizacyjnych.       </vt:lpstr>
      <vt:lpstr>Inwestycje wodociągowo – kanalizacyjne  w 2018 roku</vt:lpstr>
      <vt:lpstr>Działaniami inwestycyjnymi objęto również sieć kanalizacyjną. Na rozbudowę sieci kanalizacji sanitarnej wydano blisko 1,2 mln zł w ramach czego wybudowano 835 metrów sieci ks w rejonie ulic: Wrzosowej, Hubera, Szafranka, Stolarskiej, Nowy Świat, os. Kochanowskiego, Os. Słowackiego, os. Przy Plantach. Natomiast w zakresie kanalizacji deszczowej zostało wybudowane 208 metrów sieci w rejonie ulicy Nowy Świat i łącznie nakłady inwestycyjne na kanalizacji deszczowej wyniosły 144 tys. zł. </vt:lpstr>
      <vt:lpstr>W 2018 roku Spółka zrealizowała I etap modernizacji oczyszczalni ścieków Centrum w ramach inwestycji pn. „ Przebudowa /modernizacja oczyszczalni ścieków Centrum w Mikołowie wraz z budową systemu przeróbki osadów ściekowych”. Modernizacji poddano układ napowietrzania oraz zmodernizowano przepompownię ścieków – układ tłoczenia ścieków. Wartość netto wykonanej inwestycji to  4,2 mln zł.  </vt:lpstr>
      <vt:lpstr>W roku 2018 na działania związane z gospodarką wodno - ściekową  Spółka wydatkowała łącznie ponad 9 mln zł</vt:lpstr>
      <vt:lpstr>Plany inwestycyjne na rok 2019</vt:lpstr>
      <vt:lpstr>Prezentacja programu PowerPoint</vt:lpstr>
      <vt:lpstr>Struktura planowanych na 2019 rok  wydatków inwestycyjnych ZIM Sp. z o.o.</vt:lpstr>
      <vt:lpstr>Inwestycje wod – kan w latach późniejszych</vt:lpstr>
      <vt:lpstr>Zadłużenia ZIM Sp. z .o. o.  w latach 2015-2018 </vt:lpstr>
      <vt:lpstr>Spłaty  rat kapitałowych przez ZIM Sp. z .o. o. w latach 2019-2028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Zakład Inżynierii Miejskiej Sp. z o.o.  ul. Kolejowa 4  43-190 Mikołów</dc:title>
  <dc:creator>Magdalena Chodzidło</dc:creator>
  <cp:lastModifiedBy>Basia</cp:lastModifiedBy>
  <cp:revision>117</cp:revision>
  <cp:lastPrinted>2019-01-22T13:39:27Z</cp:lastPrinted>
  <dcterms:created xsi:type="dcterms:W3CDTF">2018-02-05T10:23:20Z</dcterms:created>
  <dcterms:modified xsi:type="dcterms:W3CDTF">2019-01-22T13:43:51Z</dcterms:modified>
</cp:coreProperties>
</file>