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W</a:t>
            </a:r>
            <a:r>
              <a:rPr lang="pl-PL" baseline="0" dirty="0"/>
              <a:t> 2020 roku była to kwota 160 240396,64 zł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Arkusz1!$A$2:$A$4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2019</c:v>
                </c:pt>
                <c:pt idx="2">
                  <c:v>2018</c:v>
                </c:pt>
              </c:numCache>
            </c:numRef>
          </c:cat>
          <c:val>
            <c:numRef>
              <c:f>Arkusz1!$B$2:$B$4</c:f>
              <c:numCache>
                <c:formatCode>General</c:formatCode>
                <c:ptCount val="3"/>
                <c:pt idx="0">
                  <c:v>61.27</c:v>
                </c:pt>
                <c:pt idx="1">
                  <c:v>62.47</c:v>
                </c:pt>
                <c:pt idx="2">
                  <c:v>67.55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D5-4F7A-947F-E73E6EED86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94970384"/>
        <c:axId val="1112287440"/>
      </c:barChart>
      <c:catAx>
        <c:axId val="1194970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12287440"/>
        <c:crosses val="autoZero"/>
        <c:auto val="1"/>
        <c:lblAlgn val="ctr"/>
        <c:lblOffset val="100"/>
        <c:noMultiLvlLbl val="0"/>
      </c:catAx>
      <c:valAx>
        <c:axId val="1112287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9497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2015 – 843 991 zł</a:t>
            </a:r>
          </a:p>
          <a:p>
            <a:pPr>
              <a:defRPr/>
            </a:pPr>
            <a:r>
              <a:rPr lang="pl-PL" dirty="0"/>
              <a:t>2016 – 10 513 742,33 zł</a:t>
            </a:r>
          </a:p>
          <a:p>
            <a:pPr>
              <a:defRPr/>
            </a:pPr>
            <a:r>
              <a:rPr lang="pl-PL" dirty="0"/>
              <a:t>2017 – 11 954 422,01 zł</a:t>
            </a:r>
          </a:p>
          <a:p>
            <a:pPr>
              <a:defRPr/>
            </a:pPr>
            <a:r>
              <a:rPr lang="pl-PL" dirty="0"/>
              <a:t>2018 – 17 291 409,36 zł</a:t>
            </a:r>
          </a:p>
          <a:p>
            <a:pPr>
              <a:defRPr/>
            </a:pPr>
            <a:r>
              <a:rPr lang="pl-PL" dirty="0"/>
              <a:t>2019 – 12 546 235,12 zł</a:t>
            </a:r>
          </a:p>
          <a:p>
            <a:pPr>
              <a:defRPr/>
            </a:pPr>
            <a:r>
              <a:rPr lang="pl-PL" dirty="0"/>
              <a:t>2020 – 8 134 199,19 zł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mln zł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Arkusz1!$A$2:$A$7</c:f>
              <c:numCache>
                <c:formatCode>General</c:formatCode>
                <c:ptCount val="6"/>
                <c:pt idx="0">
                  <c:v>2020</c:v>
                </c:pt>
                <c:pt idx="1">
                  <c:v>2019</c:v>
                </c:pt>
                <c:pt idx="2">
                  <c:v>2018</c:v>
                </c:pt>
                <c:pt idx="3">
                  <c:v>2017</c:v>
                </c:pt>
                <c:pt idx="4">
                  <c:v>2016</c:v>
                </c:pt>
                <c:pt idx="5">
                  <c:v>2015</c:v>
                </c:pt>
              </c:numCache>
            </c:numRef>
          </c:cat>
          <c:val>
            <c:numRef>
              <c:f>Arkusz1!$B$2:$B$7</c:f>
              <c:numCache>
                <c:formatCode>#,##0.00</c:formatCode>
                <c:ptCount val="6"/>
                <c:pt idx="0">
                  <c:v>8.1340000000000003</c:v>
                </c:pt>
                <c:pt idx="1">
                  <c:v>12.545999999999999</c:v>
                </c:pt>
                <c:pt idx="2">
                  <c:v>17.291</c:v>
                </c:pt>
                <c:pt idx="3">
                  <c:v>11.954000000000001</c:v>
                </c:pt>
                <c:pt idx="4">
                  <c:v>10.513</c:v>
                </c:pt>
                <c:pt idx="5" formatCode="#,##0">
                  <c:v>0.84299999999999997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D5-4F7A-947F-E73E6EED86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94970384"/>
        <c:axId val="1112287440"/>
      </c:barChart>
      <c:catAx>
        <c:axId val="1194970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12287440"/>
        <c:crosses val="autoZero"/>
        <c:auto val="1"/>
        <c:lblAlgn val="ctr"/>
        <c:lblOffset val="100"/>
        <c:noMultiLvlLbl val="0"/>
      </c:catAx>
      <c:valAx>
        <c:axId val="1112287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9497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2018 – 609 530,16 zł</a:t>
            </a:r>
          </a:p>
          <a:p>
            <a:pPr>
              <a:defRPr/>
            </a:pPr>
            <a:r>
              <a:rPr lang="pl-PL" dirty="0"/>
              <a:t>2019 – 1 224 797,03 zł</a:t>
            </a:r>
          </a:p>
          <a:p>
            <a:pPr>
              <a:defRPr/>
            </a:pPr>
            <a:r>
              <a:rPr lang="pl-PL" dirty="0"/>
              <a:t>2020 – 1 337 580,15 zł</a:t>
            </a:r>
            <a:endParaRPr lang="pl-PL" baseline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mln zł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Arkusz1!$A$2:$A$4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2019</c:v>
                </c:pt>
                <c:pt idx="2">
                  <c:v>2018</c:v>
                </c:pt>
              </c:numCache>
            </c:numRef>
          </c:cat>
          <c:val>
            <c:numRef>
              <c:f>Arkusz1!$B$2:$B$4</c:f>
              <c:numCache>
                <c:formatCode>#,##0.00</c:formatCode>
                <c:ptCount val="3"/>
                <c:pt idx="0">
                  <c:v>1.37</c:v>
                </c:pt>
                <c:pt idx="1">
                  <c:v>1.22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65-40DE-AEB8-3E398CCB4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94970384"/>
        <c:axId val="1112287440"/>
      </c:barChart>
      <c:catAx>
        <c:axId val="1194970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12287440"/>
        <c:crosses val="autoZero"/>
        <c:auto val="1"/>
        <c:lblAlgn val="ctr"/>
        <c:lblOffset val="100"/>
        <c:noMultiLvlLbl val="0"/>
      </c:catAx>
      <c:valAx>
        <c:axId val="1112287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9497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2018 – 9 124 390,00 zł</a:t>
            </a:r>
          </a:p>
          <a:p>
            <a:pPr>
              <a:defRPr/>
            </a:pPr>
            <a:r>
              <a:rPr lang="pl-PL" dirty="0"/>
              <a:t>2019 – 6 928 116,79 zł</a:t>
            </a:r>
          </a:p>
          <a:p>
            <a:pPr>
              <a:defRPr/>
            </a:pPr>
            <a:r>
              <a:rPr lang="pl-PL" dirty="0"/>
              <a:t>2020 – 12 088 871,68 zł</a:t>
            </a:r>
            <a:endParaRPr lang="pl-PL" baseline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mln zł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Arkusz1!$A$2:$A$4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2019</c:v>
                </c:pt>
                <c:pt idx="2">
                  <c:v>2018</c:v>
                </c:pt>
              </c:numCache>
            </c:numRef>
          </c:cat>
          <c:val>
            <c:numRef>
              <c:f>Arkusz1!$B$2:$B$4</c:f>
              <c:numCache>
                <c:formatCode>#,##0.00</c:formatCode>
                <c:ptCount val="3"/>
                <c:pt idx="0">
                  <c:v>12</c:v>
                </c:pt>
                <c:pt idx="1">
                  <c:v>6.9</c:v>
                </c:pt>
                <c:pt idx="2">
                  <c:v>9.1199999999999992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65-40DE-AEB8-3E398CCB4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94970384"/>
        <c:axId val="1112287440"/>
      </c:barChart>
      <c:catAx>
        <c:axId val="1194970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12287440"/>
        <c:crosses val="autoZero"/>
        <c:auto val="1"/>
        <c:lblAlgn val="ctr"/>
        <c:lblOffset val="100"/>
        <c:noMultiLvlLbl val="0"/>
      </c:catAx>
      <c:valAx>
        <c:axId val="1112287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9497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2018 – 9 203 666,57 zł</a:t>
            </a:r>
          </a:p>
          <a:p>
            <a:pPr>
              <a:defRPr/>
            </a:pPr>
            <a:r>
              <a:rPr lang="pl-PL" dirty="0"/>
              <a:t>2019 – 10 662 595,50 zł</a:t>
            </a:r>
          </a:p>
          <a:p>
            <a:pPr>
              <a:defRPr/>
            </a:pPr>
            <a:r>
              <a:rPr lang="pl-PL" dirty="0"/>
              <a:t>2020 – 12 549 023,91 zł</a:t>
            </a:r>
            <a:endParaRPr lang="pl-PL" baseline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mln zł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Arkusz1!$A$2:$A$4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2019</c:v>
                </c:pt>
                <c:pt idx="2">
                  <c:v>2018</c:v>
                </c:pt>
              </c:numCache>
            </c:numRef>
          </c:cat>
          <c:val>
            <c:numRef>
              <c:f>Arkusz1!$B$2:$B$4</c:f>
              <c:numCache>
                <c:formatCode>#,##0.00</c:formatCode>
                <c:ptCount val="3"/>
                <c:pt idx="0">
                  <c:v>12.5</c:v>
                </c:pt>
                <c:pt idx="1">
                  <c:v>10.6</c:v>
                </c:pt>
                <c:pt idx="2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65-40DE-AEB8-3E398CCB4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94970384"/>
        <c:axId val="1112287440"/>
      </c:barChart>
      <c:catAx>
        <c:axId val="1194970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12287440"/>
        <c:crosses val="autoZero"/>
        <c:auto val="1"/>
        <c:lblAlgn val="ctr"/>
        <c:lblOffset val="100"/>
        <c:noMultiLvlLbl val="0"/>
      </c:catAx>
      <c:valAx>
        <c:axId val="1112287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9497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2015 – 8 331 345,41 zł</a:t>
            </a:r>
          </a:p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2016 – 25 282 584,59 zł</a:t>
            </a:r>
          </a:p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 – 19 941 082,28 zł</a:t>
            </a:r>
          </a:p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2018 – 29 016 271,88 zł</a:t>
            </a:r>
          </a:p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2019 – 25 282 584,59 zł</a:t>
            </a:r>
          </a:p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 – 40 064 061,08 zł</a:t>
            </a:r>
          </a:p>
          <a:p>
            <a:pPr>
              <a:defRPr/>
            </a:pPr>
            <a:r>
              <a:rPr lang="pl-PL" dirty="0">
                <a:solidFill>
                  <a:schemeClr val="accent2"/>
                </a:solidFill>
              </a:rPr>
              <a:t>2021(plan) – 41 </a:t>
            </a:r>
            <a:r>
              <a:rPr lang="pl-PL">
                <a:solidFill>
                  <a:schemeClr val="accent2"/>
                </a:solidFill>
              </a:rPr>
              <a:t>858 203,62 </a:t>
            </a:r>
            <a:r>
              <a:rPr lang="pl-PL" dirty="0">
                <a:solidFill>
                  <a:schemeClr val="accent2"/>
                </a:solidFill>
              </a:rPr>
              <a:t>zł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mln zł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Arkusz1!$A$2:$A$7</c:f>
              <c:numCache>
                <c:formatCode>General</c:formatCode>
                <c:ptCount val="6"/>
                <c:pt idx="0">
                  <c:v>2020</c:v>
                </c:pt>
                <c:pt idx="1">
                  <c:v>2019</c:v>
                </c:pt>
                <c:pt idx="2">
                  <c:v>2018</c:v>
                </c:pt>
                <c:pt idx="3">
                  <c:v>2017</c:v>
                </c:pt>
                <c:pt idx="4">
                  <c:v>2016</c:v>
                </c:pt>
                <c:pt idx="5">
                  <c:v>2015</c:v>
                </c:pt>
              </c:numCache>
            </c:numRef>
          </c:cat>
          <c:val>
            <c:numRef>
              <c:f>Arkusz1!$B$2:$B$7</c:f>
              <c:numCache>
                <c:formatCode>#,##0.00</c:formatCode>
                <c:ptCount val="6"/>
                <c:pt idx="0">
                  <c:v>40</c:v>
                </c:pt>
                <c:pt idx="1">
                  <c:v>25.28</c:v>
                </c:pt>
                <c:pt idx="2">
                  <c:v>29.01</c:v>
                </c:pt>
                <c:pt idx="3">
                  <c:v>19.940000000000001</c:v>
                </c:pt>
                <c:pt idx="4">
                  <c:v>25.28</c:v>
                </c:pt>
                <c:pt idx="5" formatCode="#,##0">
                  <c:v>8.33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D5-4F7A-947F-E73E6EED86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94970384"/>
        <c:axId val="1112287440"/>
      </c:barChart>
      <c:catAx>
        <c:axId val="1194970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12287440"/>
        <c:crosses val="autoZero"/>
        <c:auto val="1"/>
        <c:lblAlgn val="ctr"/>
        <c:lblOffset val="100"/>
        <c:noMultiLvlLbl val="0"/>
      </c:catAx>
      <c:valAx>
        <c:axId val="1112287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9497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Ogółem 21 423 875,07 zł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 21 423 875,07 zł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793-4C45-8F79-1D0FF6D35F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793-4C45-8F79-1D0FF6D35F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793-4C45-8F79-1D0FF6D35F1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793-4C45-8F79-1D0FF6D35F1E}"/>
              </c:ext>
            </c:extLst>
          </c:dPt>
          <c:cat>
            <c:strRef>
              <c:f>Arkusz1!$A$2:$A$5</c:f>
              <c:strCache>
                <c:ptCount val="4"/>
                <c:pt idx="0">
                  <c:v>FDS 2 291 049,22 zł</c:v>
                </c:pt>
                <c:pt idx="1">
                  <c:v>GZM 755 731,00 zł</c:v>
                </c:pt>
                <c:pt idx="2">
                  <c:v>RIFL 3 034 481,75 zł</c:v>
                </c:pt>
                <c:pt idx="3">
                  <c:v>UE 15 342 613,10 zł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2.29</c:v>
                </c:pt>
                <c:pt idx="1">
                  <c:v>0.75</c:v>
                </c:pt>
                <c:pt idx="2">
                  <c:v>3.03</c:v>
                </c:pt>
                <c:pt idx="3">
                  <c:v>15.34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D6-441D-AF3A-3AE287B3DB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05608D-F85F-44B7-8953-7C93A893D8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Realizacja budżetu Gminy Mikołów za rok 2020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55BE13F-6F12-4A95-814D-82C2210F2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007" y="340543"/>
            <a:ext cx="1743443" cy="1702233"/>
          </a:xfrm>
          <a:prstGeom prst="rect">
            <a:avLst/>
          </a:prstGeom>
        </p:spPr>
      </p:pic>
      <p:sp>
        <p:nvSpPr>
          <p:cNvPr id="5" name="Podtytuł 4">
            <a:extLst>
              <a:ext uri="{FF2B5EF4-FFF2-40B4-BE49-F238E27FC236}">
                <a16:creationId xmlns:a16="http://schemas.microsoft.com/office/drawing/2014/main" id="{45C33EDB-545F-4029-8EDC-DAB2A4D3E9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0950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E545F7-8FF3-4616-BFDD-368FDE3B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8175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Dofinansowania zewnętrzne 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67852308-BE52-42C8-BAF5-E2180E8D4D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130811"/>
              </p:ext>
            </p:extLst>
          </p:nvPr>
        </p:nvGraphicFramePr>
        <p:xfrm>
          <a:off x="37749" y="1514475"/>
          <a:ext cx="9875837" cy="465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9053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05608D-F85F-44B7-8953-7C93A893D8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Dziękuję za uwagę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55BE13F-6F12-4A95-814D-82C2210F2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007" y="340543"/>
            <a:ext cx="1743443" cy="1702233"/>
          </a:xfrm>
          <a:prstGeom prst="rect">
            <a:avLst/>
          </a:prstGeom>
        </p:spPr>
      </p:pic>
      <p:sp>
        <p:nvSpPr>
          <p:cNvPr id="5" name="Podtytuł 4">
            <a:extLst>
              <a:ext uri="{FF2B5EF4-FFF2-40B4-BE49-F238E27FC236}">
                <a16:creationId xmlns:a16="http://schemas.microsoft.com/office/drawing/2014/main" id="{92959281-141C-4CFC-B805-057AF58EA8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08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82F7FF-6C9D-4468-B9C5-1E2EFDFD2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985857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Dochody ogółem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272 124 584,23 zł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Wydatki ogółem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280 865 566,97 zł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Wynik budżetu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- 8 740 982,74 zł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(przy planie ostatecznym – 11 223 995,67 zł)</a:t>
            </a:r>
          </a:p>
        </p:txBody>
      </p:sp>
    </p:spTree>
    <p:extLst>
      <p:ext uri="{BB962C8B-B14F-4D97-AF65-F5344CB8AC3E}">
        <p14:creationId xmlns:p14="http://schemas.microsoft.com/office/powerpoint/2010/main" val="232009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BE85B2-2C5B-49E5-9146-E4E21E52C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Procent udziału środków własnych 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99620748-6BF2-403B-AA3C-696C89A8CF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16390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53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82F7FF-6C9D-4468-B9C5-1E2EFDFD2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985857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Dochody bieżące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248 935 705,08 zł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Wydatki bieżące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240 801 505,89 zł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Nadwyżka operacyjna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8 134 199,19 zł</a:t>
            </a:r>
            <a:endParaRPr lang="pl-PL" i="1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4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BE85B2-2C5B-49E5-9146-E4E21E52C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Nadwyżka operacyjna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99620748-6BF2-403B-AA3C-696C89A8CF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428385"/>
              </p:ext>
            </p:extLst>
          </p:nvPr>
        </p:nvGraphicFramePr>
        <p:xfrm>
          <a:off x="677863" y="1381126"/>
          <a:ext cx="8596312" cy="466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8118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07258D-66B0-41C9-BB23-4678CDE17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Wydatki bieżące</a:t>
            </a:r>
            <a:b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Energia elektryczna (drogi)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10" name="Symbol zastępczy zawartości 5">
            <a:extLst>
              <a:ext uri="{FF2B5EF4-FFF2-40B4-BE49-F238E27FC236}">
                <a16:creationId xmlns:a16="http://schemas.microsoft.com/office/drawing/2014/main" id="{1103ADC8-F208-4C8E-9097-813FE0B1C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018764"/>
              </p:ext>
            </p:extLst>
          </p:nvPr>
        </p:nvGraphicFramePr>
        <p:xfrm>
          <a:off x="677334" y="1930400"/>
          <a:ext cx="8596312" cy="4289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8263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07258D-66B0-41C9-BB23-4678CDE17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8225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Wydatki bieżące</a:t>
            </a:r>
            <a:b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Transport - Komunikacja</a:t>
            </a:r>
          </a:p>
        </p:txBody>
      </p:sp>
      <p:graphicFrame>
        <p:nvGraphicFramePr>
          <p:cNvPr id="10" name="Symbol zastępczy zawartości 5">
            <a:extLst>
              <a:ext uri="{FF2B5EF4-FFF2-40B4-BE49-F238E27FC236}">
                <a16:creationId xmlns:a16="http://schemas.microsoft.com/office/drawing/2014/main" id="{1103ADC8-F208-4C8E-9097-813FE0B1C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717188"/>
              </p:ext>
            </p:extLst>
          </p:nvPr>
        </p:nvGraphicFramePr>
        <p:xfrm>
          <a:off x="677690" y="1930400"/>
          <a:ext cx="8596312" cy="4289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9800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07258D-66B0-41C9-BB23-4678CDE17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1075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Wydatki bieżące</a:t>
            </a:r>
            <a:b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Śmieci</a:t>
            </a:r>
          </a:p>
        </p:txBody>
      </p:sp>
      <p:graphicFrame>
        <p:nvGraphicFramePr>
          <p:cNvPr id="10" name="Symbol zastępczy zawartości 5">
            <a:extLst>
              <a:ext uri="{FF2B5EF4-FFF2-40B4-BE49-F238E27FC236}">
                <a16:creationId xmlns:a16="http://schemas.microsoft.com/office/drawing/2014/main" id="{1103ADC8-F208-4C8E-9097-813FE0B1C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163441"/>
              </p:ext>
            </p:extLst>
          </p:nvPr>
        </p:nvGraphicFramePr>
        <p:xfrm>
          <a:off x="677690" y="1930400"/>
          <a:ext cx="8596312" cy="4289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3901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BE85B2-2C5B-49E5-9146-E4E21E52C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1025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Calibri Light" panose="020F0302020204030204" pitchFamily="34" charset="0"/>
                <a:cs typeface="Calibri Light" panose="020F0302020204030204" pitchFamily="34" charset="0"/>
              </a:rPr>
              <a:t>Wydatki majątkowe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99620748-6BF2-403B-AA3C-696C89A8CF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612156"/>
              </p:ext>
            </p:extLst>
          </p:nvPr>
        </p:nvGraphicFramePr>
        <p:xfrm>
          <a:off x="677690" y="1381126"/>
          <a:ext cx="8596312" cy="4867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601272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248</Words>
  <Application>Microsoft Office PowerPoint</Application>
  <PresentationFormat>Panoramiczny</PresentationFormat>
  <Paragraphs>35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 Light</vt:lpstr>
      <vt:lpstr>Trebuchet MS</vt:lpstr>
      <vt:lpstr>Wingdings 3</vt:lpstr>
      <vt:lpstr>Faseta</vt:lpstr>
      <vt:lpstr>Realizacja budżetu Gminy Mikołów za rok 2020</vt:lpstr>
      <vt:lpstr>Dochody ogółem 272 124 584,23 zł  Wydatki ogółem 280 865 566,97 zł  Wynik budżetu  - 8 740 982,74 zł (przy planie ostatecznym – 11 223 995,67 zł)</vt:lpstr>
      <vt:lpstr>Procent udziału środków własnych </vt:lpstr>
      <vt:lpstr>Dochody bieżące 248 935 705,08 zł  Wydatki bieżące 240 801 505,89 zł  Nadwyżka operacyjna  8 134 199,19 zł</vt:lpstr>
      <vt:lpstr>Nadwyżka operacyjna</vt:lpstr>
      <vt:lpstr>Wydatki bieżące Energia elektryczna (drogi) </vt:lpstr>
      <vt:lpstr>Wydatki bieżące Transport - Komunikacja</vt:lpstr>
      <vt:lpstr>Wydatki bieżące Śmieci</vt:lpstr>
      <vt:lpstr>Wydatki majątkowe</vt:lpstr>
      <vt:lpstr>Dofinansowania zewnętrzne 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Realizacja budżetu Gminy Mikołów za rok 2020</dc:title>
  <dc:creator>Jakub Jarząbek</dc:creator>
  <cp:lastModifiedBy>Jakub Jarząbek</cp:lastModifiedBy>
  <cp:revision>19</cp:revision>
  <dcterms:created xsi:type="dcterms:W3CDTF">2021-06-18T09:06:09Z</dcterms:created>
  <dcterms:modified xsi:type="dcterms:W3CDTF">2021-06-21T10:29:06Z</dcterms:modified>
</cp:coreProperties>
</file>